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496264"/>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Reinforcement Learning: Core Concepts and Principles</a:t>
            </a:r>
            <a:endParaRPr lang="en-US" sz="4400" dirty="0"/>
          </a:p>
        </p:txBody>
      </p:sp>
      <p:sp>
        <p:nvSpPr>
          <p:cNvPr id="4" name="Text 1"/>
          <p:cNvSpPr/>
          <p:nvPr/>
        </p:nvSpPr>
        <p:spPr>
          <a:xfrm>
            <a:off x="837724" y="4967288"/>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Exploring the foundational algorithms, agent design paradigms, and practical applications of reinforcement learning.</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08061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Summary &amp; Outlook</a:t>
            </a:r>
            <a:endParaRPr lang="en-US" sz="4400" dirty="0"/>
          </a:p>
        </p:txBody>
      </p:sp>
      <p:sp>
        <p:nvSpPr>
          <p:cNvPr id="3" name="Text 1"/>
          <p:cNvSpPr/>
          <p:nvPr/>
        </p:nvSpPr>
        <p:spPr>
          <a:xfrm>
            <a:off x="837724" y="238291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Progress Achieved</a:t>
            </a:r>
            <a:endParaRPr lang="en-US" sz="2200" dirty="0"/>
          </a:p>
        </p:txBody>
      </p:sp>
      <p:sp>
        <p:nvSpPr>
          <p:cNvPr id="4" name="Text 2"/>
          <p:cNvSpPr/>
          <p:nvPr/>
        </p:nvSpPr>
        <p:spPr>
          <a:xfrm>
            <a:off x="837724" y="2974181"/>
            <a:ext cx="10924103"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From implementing foundational algorithms from scratch to deploying Deep Q-Networks in complex Atari environments, this month has built a solid foundation in reinforcement learning principles and practice.</a:t>
            </a:r>
            <a:endParaRPr lang="en-US" sz="1850" dirty="0"/>
          </a:p>
        </p:txBody>
      </p:sp>
      <p:sp>
        <p:nvSpPr>
          <p:cNvPr id="5" name="Text 3"/>
          <p:cNvSpPr/>
          <p:nvPr/>
        </p:nvSpPr>
        <p:spPr>
          <a:xfrm>
            <a:off x="837724" y="397954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The Power of RL</a:t>
            </a:r>
            <a:endParaRPr lang="en-US" sz="2200" dirty="0"/>
          </a:p>
        </p:txBody>
      </p:sp>
      <p:sp>
        <p:nvSpPr>
          <p:cNvPr id="6" name="Text 4"/>
          <p:cNvSpPr/>
          <p:nvPr/>
        </p:nvSpPr>
        <p:spPr>
          <a:xfrm>
            <a:off x="837724" y="4570809"/>
            <a:ext cx="10924103"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Reinforcement learning offers transformative tools for sequential decision-making problems—from game playing to robotics, autonomous systems, and beyond.</a:t>
            </a:r>
            <a:endParaRPr lang="en-US" sz="1850" dirty="0"/>
          </a:p>
        </p:txBody>
      </p:sp>
      <p:sp>
        <p:nvSpPr>
          <p:cNvPr id="7" name="Text 5"/>
          <p:cNvSpPr/>
          <p:nvPr/>
        </p:nvSpPr>
        <p:spPr>
          <a:xfrm>
            <a:off x="837724" y="557617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Moving Forward</a:t>
            </a:r>
            <a:endParaRPr lang="en-US" sz="2200" dirty="0"/>
          </a:p>
        </p:txBody>
      </p:sp>
      <p:sp>
        <p:nvSpPr>
          <p:cNvPr id="8" name="Text 6"/>
          <p:cNvSpPr/>
          <p:nvPr/>
        </p:nvSpPr>
        <p:spPr>
          <a:xfrm>
            <a:off x="837724" y="6167438"/>
            <a:ext cx="10924103" cy="766048"/>
          </a:xfrm>
          <a:prstGeom prst="rect">
            <a:avLst/>
          </a:prstGeom>
          <a:noFill/>
          <a:ln/>
        </p:spPr>
        <p:txBody>
          <a:bodyPr wrap="square" lIns="0" tIns="0" rIns="0" bIns="0" rtlCol="0" anchor="t"/>
          <a:lstStyle/>
          <a:p>
            <a:pPr algn="l" indent="0" marL="0">
              <a:lnSpc>
                <a:spcPts val="3000"/>
              </a:lnSpc>
              <a:buNone/>
            </a:pPr>
            <a:r>
              <a:rPr lang="en-US" sz="1850" b="1" dirty="0">
                <a:solidFill>
                  <a:srgbClr val="F2B42D"/>
                </a:solidFill>
                <a:latin typeface="PT Sans" pitchFamily="34" charset="0"/>
                <a:ea typeface="PT Sans" pitchFamily="34" charset="-122"/>
                <a:cs typeface="PT Sans" pitchFamily="34" charset="-120"/>
              </a:rPr>
              <a:t>Excited to continue advancing these skills, diving deeper into cutting-edge algorithms, and contributing to real-world RL research and applications.</a:t>
            </a:r>
            <a:endParaRPr lang="en-US" sz="1850" dirty="0"/>
          </a:p>
        </p:txBody>
      </p:sp>
      <p:sp>
        <p:nvSpPr>
          <p:cNvPr id="9" name="Text 7"/>
          <p:cNvSpPr/>
          <p:nvPr/>
        </p:nvSpPr>
        <p:spPr>
          <a:xfrm>
            <a:off x="12353330" y="2358985"/>
            <a:ext cx="1446848"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090613"/>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Foundations of Reinforcement Learning: The Core Algorithms</a:t>
            </a:r>
            <a:endParaRPr lang="en-US" sz="4400" dirty="0"/>
          </a:p>
        </p:txBody>
      </p:sp>
      <p:sp>
        <p:nvSpPr>
          <p:cNvPr id="3" name="Text 1"/>
          <p:cNvSpPr/>
          <p:nvPr/>
        </p:nvSpPr>
        <p:spPr>
          <a:xfrm>
            <a:off x="837724" y="2977396"/>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Building mastery from the ground up—three fundamental algorithms that form the backbone of reinforcement learning</a:t>
            </a:r>
            <a:endParaRPr lang="en-US" sz="1850" dirty="0"/>
          </a:p>
        </p:txBody>
      </p:sp>
      <p:sp>
        <p:nvSpPr>
          <p:cNvPr id="4" name="Shape 2"/>
          <p:cNvSpPr/>
          <p:nvPr/>
        </p:nvSpPr>
        <p:spPr>
          <a:xfrm>
            <a:off x="837724" y="3629620"/>
            <a:ext cx="4158734" cy="3509367"/>
          </a:xfrm>
          <a:prstGeom prst="roundRect">
            <a:avLst>
              <a:gd name="adj" fmla="val 10232"/>
            </a:avLst>
          </a:prstGeom>
          <a:solidFill>
            <a:srgbClr val="00002E"/>
          </a:solidFill>
          <a:ln w="22860">
            <a:solidFill>
              <a:srgbClr val="F2B42D"/>
            </a:solidFill>
            <a:prstDash val="solid"/>
          </a:ln>
        </p:spPr>
      </p:sp>
      <p:sp>
        <p:nvSpPr>
          <p:cNvPr id="5" name="Shape 3"/>
          <p:cNvSpPr/>
          <p:nvPr/>
        </p:nvSpPr>
        <p:spPr>
          <a:xfrm>
            <a:off x="1099899" y="3891796"/>
            <a:ext cx="718066" cy="718066"/>
          </a:xfrm>
          <a:prstGeom prst="roundRect">
            <a:avLst>
              <a:gd name="adj" fmla="val 12732932"/>
            </a:avLst>
          </a:prstGeom>
          <a:solidFill>
            <a:srgbClr val="F2B42D"/>
          </a:solidFill>
          <a:ln/>
        </p:spPr>
      </p:sp>
      <p:pic>
        <p:nvPicPr>
          <p:cNvPr id="6" name="Image 0" descr="preencoded.png">    </p:cNvPr>
          <p:cNvPicPr>
            <a:picLocks noChangeAspect="1"/>
          </p:cNvPicPr>
          <p:nvPr/>
        </p:nvPicPr>
        <p:blipFill>
          <a:blip r:embed="rId1"/>
          <a:stretch>
            <a:fillRect/>
          </a:stretch>
        </p:blipFill>
        <p:spPr>
          <a:xfrm>
            <a:off x="1297305" y="4048839"/>
            <a:ext cx="323136" cy="403860"/>
          </a:xfrm>
          <a:prstGeom prst="rect">
            <a:avLst/>
          </a:prstGeom>
        </p:spPr>
      </p:pic>
      <p:sp>
        <p:nvSpPr>
          <p:cNvPr id="7" name="Text 4"/>
          <p:cNvSpPr/>
          <p:nvPr/>
        </p:nvSpPr>
        <p:spPr>
          <a:xfrm>
            <a:off x="1099899" y="484917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Q-Learning</a:t>
            </a:r>
            <a:endParaRPr lang="en-US" sz="2200" dirty="0"/>
          </a:p>
        </p:txBody>
      </p:sp>
      <p:sp>
        <p:nvSpPr>
          <p:cNvPr id="8" name="Text 5"/>
          <p:cNvSpPr/>
          <p:nvPr/>
        </p:nvSpPr>
        <p:spPr>
          <a:xfrm>
            <a:off x="1099899" y="5344716"/>
            <a:ext cx="3634383"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Off-policy TD control algorithm that learns the optimal action-value function Q(s,a) independently of the agent's current behavior</a:t>
            </a:r>
            <a:endParaRPr lang="en-US" sz="1850" dirty="0"/>
          </a:p>
        </p:txBody>
      </p:sp>
      <p:sp>
        <p:nvSpPr>
          <p:cNvPr id="9" name="Shape 6"/>
          <p:cNvSpPr/>
          <p:nvPr/>
        </p:nvSpPr>
        <p:spPr>
          <a:xfrm>
            <a:off x="5235773" y="3629620"/>
            <a:ext cx="4158734" cy="3509367"/>
          </a:xfrm>
          <a:prstGeom prst="roundRect">
            <a:avLst>
              <a:gd name="adj" fmla="val 10232"/>
            </a:avLst>
          </a:prstGeom>
          <a:solidFill>
            <a:srgbClr val="00002E"/>
          </a:solidFill>
          <a:ln w="22860">
            <a:solidFill>
              <a:srgbClr val="D7425E"/>
            </a:solidFill>
            <a:prstDash val="solid"/>
          </a:ln>
        </p:spPr>
      </p:sp>
      <p:sp>
        <p:nvSpPr>
          <p:cNvPr id="10" name="Shape 7"/>
          <p:cNvSpPr/>
          <p:nvPr/>
        </p:nvSpPr>
        <p:spPr>
          <a:xfrm>
            <a:off x="5497949" y="3891796"/>
            <a:ext cx="718066" cy="718066"/>
          </a:xfrm>
          <a:prstGeom prst="roundRect">
            <a:avLst>
              <a:gd name="adj" fmla="val 12732932"/>
            </a:avLst>
          </a:prstGeom>
          <a:solidFill>
            <a:srgbClr val="D7425E"/>
          </a:solidFill>
          <a:ln/>
        </p:spPr>
      </p:sp>
      <p:pic>
        <p:nvPicPr>
          <p:cNvPr id="11" name="Image 1" descr="preencoded.png">    </p:cNvPr>
          <p:cNvPicPr>
            <a:picLocks noChangeAspect="1"/>
          </p:cNvPicPr>
          <p:nvPr/>
        </p:nvPicPr>
        <p:blipFill>
          <a:blip r:embed="rId2"/>
          <a:stretch>
            <a:fillRect/>
          </a:stretch>
        </p:blipFill>
        <p:spPr>
          <a:xfrm>
            <a:off x="5695355" y="4048839"/>
            <a:ext cx="323136" cy="403860"/>
          </a:xfrm>
          <a:prstGeom prst="rect">
            <a:avLst/>
          </a:prstGeom>
        </p:spPr>
      </p:pic>
      <p:sp>
        <p:nvSpPr>
          <p:cNvPr id="12" name="Text 8"/>
          <p:cNvSpPr/>
          <p:nvPr/>
        </p:nvSpPr>
        <p:spPr>
          <a:xfrm>
            <a:off x="5497949" y="484917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SARSA</a:t>
            </a:r>
            <a:endParaRPr lang="en-US" sz="2200" dirty="0"/>
          </a:p>
        </p:txBody>
      </p:sp>
      <p:sp>
        <p:nvSpPr>
          <p:cNvPr id="13" name="Text 9"/>
          <p:cNvSpPr/>
          <p:nvPr/>
        </p:nvSpPr>
        <p:spPr>
          <a:xfrm>
            <a:off x="5497949" y="5344716"/>
            <a:ext cx="3634383"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On-policy TD control algorithm that updates Q-values based on the actions the agent actually takes, following its current policy</a:t>
            </a:r>
            <a:endParaRPr lang="en-US" sz="1850" dirty="0"/>
          </a:p>
        </p:txBody>
      </p:sp>
      <p:sp>
        <p:nvSpPr>
          <p:cNvPr id="14" name="Shape 10"/>
          <p:cNvSpPr/>
          <p:nvPr/>
        </p:nvSpPr>
        <p:spPr>
          <a:xfrm>
            <a:off x="9633823" y="3629620"/>
            <a:ext cx="4158853" cy="3509367"/>
          </a:xfrm>
          <a:prstGeom prst="roundRect">
            <a:avLst>
              <a:gd name="adj" fmla="val 10232"/>
            </a:avLst>
          </a:prstGeom>
          <a:solidFill>
            <a:srgbClr val="00002E"/>
          </a:solidFill>
          <a:ln w="22860">
            <a:solidFill>
              <a:srgbClr val="DD785E"/>
            </a:solidFill>
            <a:prstDash val="solid"/>
          </a:ln>
        </p:spPr>
      </p:sp>
      <p:sp>
        <p:nvSpPr>
          <p:cNvPr id="15" name="Shape 11"/>
          <p:cNvSpPr/>
          <p:nvPr/>
        </p:nvSpPr>
        <p:spPr>
          <a:xfrm>
            <a:off x="9895999" y="3891796"/>
            <a:ext cx="718066" cy="718066"/>
          </a:xfrm>
          <a:prstGeom prst="roundRect">
            <a:avLst>
              <a:gd name="adj" fmla="val 12732932"/>
            </a:avLst>
          </a:prstGeom>
          <a:solidFill>
            <a:srgbClr val="DD785E"/>
          </a:solidFill>
          <a:ln/>
        </p:spPr>
      </p:sp>
      <p:pic>
        <p:nvPicPr>
          <p:cNvPr id="16" name="Image 2" descr="preencoded.png">    </p:cNvPr>
          <p:cNvPicPr>
            <a:picLocks noChangeAspect="1"/>
          </p:cNvPicPr>
          <p:nvPr/>
        </p:nvPicPr>
        <p:blipFill>
          <a:blip r:embed="rId3"/>
          <a:stretch>
            <a:fillRect/>
          </a:stretch>
        </p:blipFill>
        <p:spPr>
          <a:xfrm>
            <a:off x="10093404" y="4048839"/>
            <a:ext cx="323136" cy="403860"/>
          </a:xfrm>
          <a:prstGeom prst="rect">
            <a:avLst/>
          </a:prstGeom>
        </p:spPr>
      </p:pic>
      <p:sp>
        <p:nvSpPr>
          <p:cNvPr id="17" name="Text 12"/>
          <p:cNvSpPr/>
          <p:nvPr/>
        </p:nvSpPr>
        <p:spPr>
          <a:xfrm>
            <a:off x="9895999" y="484917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Monte Carlo Methods</a:t>
            </a:r>
            <a:endParaRPr lang="en-US" sz="2200" dirty="0"/>
          </a:p>
        </p:txBody>
      </p:sp>
      <p:sp>
        <p:nvSpPr>
          <p:cNvPr id="18" name="Text 13"/>
          <p:cNvSpPr/>
          <p:nvPr/>
        </p:nvSpPr>
        <p:spPr>
          <a:xfrm>
            <a:off x="9895999" y="5344716"/>
            <a:ext cx="3634502"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Episode-based learning that calculates value functions from complete returns without bootstrapping from estimates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975479"/>
            <a:ext cx="10171986"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Q-Learning from Scratch: How It Works</a:t>
            </a:r>
            <a:endParaRPr lang="en-US" sz="4400" dirty="0"/>
          </a:p>
        </p:txBody>
      </p:sp>
      <p:sp>
        <p:nvSpPr>
          <p:cNvPr id="3" name="Text 1"/>
          <p:cNvSpPr/>
          <p:nvPr/>
        </p:nvSpPr>
        <p:spPr>
          <a:xfrm>
            <a:off x="837724" y="227778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The Core Concept</a:t>
            </a:r>
            <a:endParaRPr lang="en-US" sz="2200" dirty="0"/>
          </a:p>
        </p:txBody>
      </p:sp>
      <p:sp>
        <p:nvSpPr>
          <p:cNvPr id="4" name="Text 2"/>
          <p:cNvSpPr/>
          <p:nvPr/>
        </p:nvSpPr>
        <p:spPr>
          <a:xfrm>
            <a:off x="837724" y="2869049"/>
            <a:ext cx="6862405"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Q-Learning learns the optimal action-value function by iteratively updating with observed rewards plus the discounted maximum future Q-value. As an off-policy algorithm, it learns the optimal policy regardless of the agent's exploratory behavior.</a:t>
            </a:r>
            <a:endParaRPr lang="en-US" sz="1850" dirty="0"/>
          </a:p>
        </p:txBody>
      </p:sp>
      <p:sp>
        <p:nvSpPr>
          <p:cNvPr id="5" name="Text 3"/>
          <p:cNvSpPr/>
          <p:nvPr/>
        </p:nvSpPr>
        <p:spPr>
          <a:xfrm>
            <a:off x="837724" y="464046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Key Update Rule</a:t>
            </a:r>
            <a:endParaRPr lang="en-US" sz="2200" dirty="0"/>
          </a:p>
        </p:txBody>
      </p:sp>
      <p:sp>
        <p:nvSpPr>
          <p:cNvPr id="6" name="Shape 4"/>
          <p:cNvSpPr/>
          <p:nvPr/>
        </p:nvSpPr>
        <p:spPr>
          <a:xfrm>
            <a:off x="837724" y="5261610"/>
            <a:ext cx="6862405" cy="741878"/>
          </a:xfrm>
          <a:prstGeom prst="roundRect">
            <a:avLst>
              <a:gd name="adj" fmla="val 48400"/>
            </a:avLst>
          </a:prstGeom>
          <a:solidFill>
            <a:srgbClr val="0D0D3B"/>
          </a:solidFill>
          <a:ln/>
        </p:spPr>
      </p:sp>
      <p:sp>
        <p:nvSpPr>
          <p:cNvPr id="7" name="Shape 5"/>
          <p:cNvSpPr/>
          <p:nvPr/>
        </p:nvSpPr>
        <p:spPr>
          <a:xfrm>
            <a:off x="825818" y="5261610"/>
            <a:ext cx="6886218" cy="741878"/>
          </a:xfrm>
          <a:prstGeom prst="roundRect">
            <a:avLst>
              <a:gd name="adj" fmla="val 4840"/>
            </a:avLst>
          </a:prstGeom>
          <a:solidFill>
            <a:srgbClr val="0D0D3B"/>
          </a:solidFill>
          <a:ln/>
        </p:spPr>
      </p:sp>
      <p:sp>
        <p:nvSpPr>
          <p:cNvPr id="8" name="Text 6"/>
          <p:cNvSpPr/>
          <p:nvPr/>
        </p:nvSpPr>
        <p:spPr>
          <a:xfrm>
            <a:off x="1065133" y="5441037"/>
            <a:ext cx="6407587"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highlight>
                  <a:srgbClr val="0D0D3B"/>
                </a:highlight>
                <a:latin typeface="Consolas" pitchFamily="34" charset="0"/>
                <a:ea typeface="Consolas" pitchFamily="34" charset="-122"/>
                <a:cs typeface="Consolas" pitchFamily="34" charset="-120"/>
              </a:rPr>
              <a:t>Q(s,a) ← Q(s,a) + α [r + γ max Q(s',a') - Q(s,a)]</a:t>
            </a:r>
            <a:endParaRPr lang="en-US" sz="1850" dirty="0"/>
          </a:p>
        </p:txBody>
      </p:sp>
      <p:sp>
        <p:nvSpPr>
          <p:cNvPr id="9" name="Text 7"/>
          <p:cNvSpPr/>
          <p:nvPr/>
        </p:nvSpPr>
        <p:spPr>
          <a:xfrm>
            <a:off x="837724" y="6272689"/>
            <a:ext cx="6862405"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Where α is the learning rate, γ is the discount factor, and the max operator looks ahead to find the best future action.</a:t>
            </a:r>
            <a:endParaRPr lang="en-US" sz="1850" dirty="0"/>
          </a:p>
        </p:txBody>
      </p:sp>
      <p:sp>
        <p:nvSpPr>
          <p:cNvPr id="10" name="Shape 8"/>
          <p:cNvSpPr/>
          <p:nvPr/>
        </p:nvSpPr>
        <p:spPr>
          <a:xfrm>
            <a:off x="8291632" y="2307669"/>
            <a:ext cx="5508546" cy="2166223"/>
          </a:xfrm>
          <a:prstGeom prst="roundRect">
            <a:avLst>
              <a:gd name="adj" fmla="val 16576"/>
            </a:avLst>
          </a:prstGeom>
          <a:solidFill>
            <a:srgbClr val="483304"/>
          </a:solidFill>
          <a:ln/>
        </p:spPr>
      </p:sp>
      <p:pic>
        <p:nvPicPr>
          <p:cNvPr id="11" name="Image 0" descr="preencoded.png">    </p:cNvPr>
          <p:cNvPicPr>
            <a:picLocks noChangeAspect="1"/>
          </p:cNvPicPr>
          <p:nvPr/>
        </p:nvPicPr>
        <p:blipFill>
          <a:blip r:embed="rId1"/>
          <a:stretch>
            <a:fillRect/>
          </a:stretch>
        </p:blipFill>
        <p:spPr>
          <a:xfrm>
            <a:off x="8530947" y="2671643"/>
            <a:ext cx="299204" cy="239316"/>
          </a:xfrm>
          <a:prstGeom prst="rect">
            <a:avLst/>
          </a:prstGeom>
        </p:spPr>
      </p:pic>
      <p:sp>
        <p:nvSpPr>
          <p:cNvPr id="12" name="Text 9"/>
          <p:cNvSpPr/>
          <p:nvPr/>
        </p:nvSpPr>
        <p:spPr>
          <a:xfrm>
            <a:off x="9069467" y="2606754"/>
            <a:ext cx="4491395" cy="1532096"/>
          </a:xfrm>
          <a:prstGeom prst="rect">
            <a:avLst/>
          </a:prstGeom>
          <a:noFill/>
          <a:ln/>
        </p:spPr>
        <p:txBody>
          <a:bodyPr wrap="square" lIns="0" tIns="0" rIns="0" bIns="0" rtlCol="0" anchor="t"/>
          <a:lstStyle/>
          <a:p>
            <a:pPr algn="l" indent="0" marL="0">
              <a:lnSpc>
                <a:spcPts val="3000"/>
              </a:lnSpc>
              <a:buNone/>
            </a:pPr>
            <a:r>
              <a:rPr lang="en-US" sz="1850" b="1" dirty="0">
                <a:solidFill>
                  <a:srgbClr val="FFFFFF"/>
                </a:solidFill>
                <a:latin typeface="PT Sans" pitchFamily="34" charset="0"/>
                <a:ea typeface="PT Sans" pitchFamily="34" charset="-122"/>
                <a:cs typeface="PT Sans" pitchFamily="34" charset="-120"/>
              </a:rPr>
              <a:t>Why Off-Policy Matters:</a:t>
            </a:r>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 The agent can explore randomly while still learning the optimal greedy policy, enabling faster convergence.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6051" y="617577"/>
            <a:ext cx="9196268" cy="660559"/>
          </a:xfrm>
          <a:prstGeom prst="rect">
            <a:avLst/>
          </a:prstGeom>
          <a:noFill/>
          <a:ln/>
        </p:spPr>
        <p:txBody>
          <a:bodyPr wrap="none" lIns="0" tIns="0" rIns="0" bIns="0" rtlCol="0" anchor="t"/>
          <a:lstStyle/>
          <a:p>
            <a:pPr algn="l" indent="0" marL="0">
              <a:lnSpc>
                <a:spcPts val="5200"/>
              </a:lnSpc>
              <a:buNone/>
            </a:pPr>
            <a:r>
              <a:rPr lang="en-US" sz="4150" dirty="0">
                <a:solidFill>
                  <a:srgbClr val="FFFFFF"/>
                </a:solidFill>
                <a:latin typeface="Nunito Semi Bold" pitchFamily="34" charset="0"/>
                <a:ea typeface="Nunito Semi Bold" pitchFamily="34" charset="-122"/>
                <a:cs typeface="Nunito Semi Bold" pitchFamily="34" charset="-120"/>
              </a:rPr>
              <a:t>SARSA: Learning from Your Own Path</a:t>
            </a:r>
            <a:endParaRPr lang="en-US" sz="4150" dirty="0"/>
          </a:p>
        </p:txBody>
      </p:sp>
      <p:pic>
        <p:nvPicPr>
          <p:cNvPr id="3" name="Image 0" descr="preencoded.png">    </p:cNvPr>
          <p:cNvPicPr>
            <a:picLocks noChangeAspect="1"/>
          </p:cNvPicPr>
          <p:nvPr/>
        </p:nvPicPr>
        <p:blipFill>
          <a:blip r:embed="rId1"/>
          <a:stretch>
            <a:fillRect/>
          </a:stretch>
        </p:blipFill>
        <p:spPr>
          <a:xfrm>
            <a:off x="1073587" y="1727359"/>
            <a:ext cx="12483108" cy="4893707"/>
          </a:xfrm>
          <a:prstGeom prst="rect">
            <a:avLst/>
          </a:prstGeom>
        </p:spPr>
      </p:pic>
      <p:sp>
        <p:nvSpPr>
          <p:cNvPr id="4" name="Text 1"/>
          <p:cNvSpPr/>
          <p:nvPr/>
        </p:nvSpPr>
        <p:spPr>
          <a:xfrm>
            <a:off x="1372425" y="1967356"/>
            <a:ext cx="2285145" cy="345424"/>
          </a:xfrm>
          <a:prstGeom prst="rect">
            <a:avLst/>
          </a:prstGeom>
          <a:noFill/>
          <a:ln/>
        </p:spPr>
        <p:txBody>
          <a:bodyPr wrap="none" lIns="0" tIns="0" rIns="0" bIns="0" rtlCol="0" anchor="t"/>
          <a:lstStyle/>
          <a:p>
            <a:pPr algn="r" indent="0" marL="0">
              <a:lnSpc>
                <a:spcPts val="1550"/>
              </a:lnSpc>
              <a:buNone/>
            </a:pPr>
            <a:r>
              <a:rPr lang="en-US" sz="1250" dirty="0">
                <a:solidFill>
                  <a:srgbClr val="FFFFFF"/>
                </a:solidFill>
                <a:latin typeface="Nunito Semi Bold" pitchFamily="34" charset="0"/>
                <a:ea typeface="Nunito Semi Bold" pitchFamily="34" charset="-122"/>
                <a:cs typeface="Nunito Semi Bold" pitchFamily="34" charset="-120"/>
              </a:rPr>
              <a:t>Observe State S</a:t>
            </a:r>
            <a:endParaRPr lang="en-US" sz="1250" dirty="0"/>
          </a:p>
        </p:txBody>
      </p:sp>
      <p:sp>
        <p:nvSpPr>
          <p:cNvPr id="5" name="Text 2"/>
          <p:cNvSpPr/>
          <p:nvPr/>
        </p:nvSpPr>
        <p:spPr>
          <a:xfrm>
            <a:off x="10972484" y="1967356"/>
            <a:ext cx="2285146" cy="345424"/>
          </a:xfrm>
          <a:prstGeom prst="rect">
            <a:avLst/>
          </a:prstGeom>
          <a:noFill/>
          <a:ln/>
        </p:spPr>
        <p:txBody>
          <a:bodyPr wrap="none" lIns="0" tIns="0" rIns="0" bIns="0" rtlCol="0" anchor="t"/>
          <a:lstStyle/>
          <a:p>
            <a:pPr algn="l" indent="0" marL="0">
              <a:lnSpc>
                <a:spcPts val="1550"/>
              </a:lnSpc>
              <a:buNone/>
            </a:pPr>
            <a:r>
              <a:rPr lang="en-US" sz="1250" dirty="0">
                <a:solidFill>
                  <a:srgbClr val="FFFFFF"/>
                </a:solidFill>
                <a:latin typeface="Nunito Semi Bold" pitchFamily="34" charset="0"/>
                <a:ea typeface="Nunito Semi Bold" pitchFamily="34" charset="-122"/>
                <a:cs typeface="Nunito Semi Bold" pitchFamily="34" charset="-120"/>
              </a:rPr>
              <a:t>Select Action A</a:t>
            </a:r>
            <a:endParaRPr lang="en-US" sz="1250" dirty="0"/>
          </a:p>
        </p:txBody>
      </p:sp>
      <p:sp>
        <p:nvSpPr>
          <p:cNvPr id="6" name="Text 3"/>
          <p:cNvSpPr/>
          <p:nvPr/>
        </p:nvSpPr>
        <p:spPr>
          <a:xfrm>
            <a:off x="10972484" y="6035527"/>
            <a:ext cx="2285146" cy="345424"/>
          </a:xfrm>
          <a:prstGeom prst="rect">
            <a:avLst/>
          </a:prstGeom>
          <a:noFill/>
          <a:ln/>
        </p:spPr>
        <p:txBody>
          <a:bodyPr wrap="none" lIns="0" tIns="0" rIns="0" bIns="0" rtlCol="0" anchor="t"/>
          <a:lstStyle/>
          <a:p>
            <a:pPr algn="l" indent="0" marL="0">
              <a:lnSpc>
                <a:spcPts val="1550"/>
              </a:lnSpc>
              <a:buNone/>
            </a:pPr>
            <a:r>
              <a:rPr lang="en-US" sz="1250" dirty="0">
                <a:solidFill>
                  <a:srgbClr val="FFFFFF"/>
                </a:solidFill>
                <a:latin typeface="Nunito Semi Bold" pitchFamily="34" charset="0"/>
                <a:ea typeface="Nunito Semi Bold" pitchFamily="34" charset="-122"/>
                <a:cs typeface="Nunito Semi Bold" pitchFamily="34" charset="-120"/>
              </a:rPr>
              <a:t>Receive R and S'</a:t>
            </a:r>
            <a:endParaRPr lang="en-US" sz="1250" dirty="0"/>
          </a:p>
        </p:txBody>
      </p:sp>
      <p:sp>
        <p:nvSpPr>
          <p:cNvPr id="7" name="Text 4"/>
          <p:cNvSpPr/>
          <p:nvPr/>
        </p:nvSpPr>
        <p:spPr>
          <a:xfrm>
            <a:off x="1372425" y="5690103"/>
            <a:ext cx="2285145" cy="690849"/>
          </a:xfrm>
          <a:prstGeom prst="rect">
            <a:avLst/>
          </a:prstGeom>
          <a:noFill/>
          <a:ln/>
        </p:spPr>
        <p:txBody>
          <a:bodyPr wrap="square" lIns="0" tIns="0" rIns="0" bIns="0" rtlCol="0" anchor="t"/>
          <a:lstStyle/>
          <a:p>
            <a:pPr algn="r" indent="0" marL="0">
              <a:lnSpc>
                <a:spcPts val="1550"/>
              </a:lnSpc>
              <a:buNone/>
            </a:pPr>
            <a:r>
              <a:rPr lang="en-US" sz="1250" dirty="0">
                <a:solidFill>
                  <a:srgbClr val="FFFFFF"/>
                </a:solidFill>
                <a:latin typeface="Nunito Semi Bold" pitchFamily="34" charset="0"/>
                <a:ea typeface="Nunito Semi Bold" pitchFamily="34" charset="-122"/>
                <a:cs typeface="Nunito Semi Bold" pitchFamily="34" charset="-120"/>
              </a:rPr>
              <a:t>Update Q(S,A) with A'</a:t>
            </a:r>
            <a:endParaRPr lang="en-US" sz="1250" dirty="0"/>
          </a:p>
        </p:txBody>
      </p:sp>
      <p:sp>
        <p:nvSpPr>
          <p:cNvPr id="8" name="Text 5"/>
          <p:cNvSpPr/>
          <p:nvPr/>
        </p:nvSpPr>
        <p:spPr>
          <a:xfrm>
            <a:off x="786051" y="6873716"/>
            <a:ext cx="13058299" cy="1078349"/>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SARSA is an "on-policy" learning method. This means it learns directly from the sequence of actions it actually takes, including any exploration. It's often used when an agent needs to be cautious and learn safe ways to explore, as it won't imagine taking a better action it didn't actually perform.</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594128"/>
            <a:ext cx="12377857"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Monte Carlo Methods: Learning from Experience</a:t>
            </a:r>
            <a:endParaRPr lang="en-US" sz="4400" dirty="0"/>
          </a:p>
        </p:txBody>
      </p:sp>
      <p:sp>
        <p:nvSpPr>
          <p:cNvPr id="3" name="Text 1"/>
          <p:cNvSpPr/>
          <p:nvPr/>
        </p:nvSpPr>
        <p:spPr>
          <a:xfrm>
            <a:off x="837724" y="2896433"/>
            <a:ext cx="3129677"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Episode-Based Learning</a:t>
            </a:r>
            <a:endParaRPr lang="en-US" sz="2200" dirty="0"/>
          </a:p>
        </p:txBody>
      </p:sp>
      <p:sp>
        <p:nvSpPr>
          <p:cNvPr id="4" name="Text 2"/>
          <p:cNvSpPr/>
          <p:nvPr/>
        </p:nvSpPr>
        <p:spPr>
          <a:xfrm>
            <a:off x="837724" y="3487698"/>
            <a:ext cx="6185535"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Monte Carlo methods wait until an episode completes, then calculate the total discounted return Gt for each state-action pair encountered. This provides unbiased estimates of value functions.</a:t>
            </a:r>
            <a:endParaRPr lang="en-US" sz="1850" dirty="0"/>
          </a:p>
        </p:txBody>
      </p:sp>
      <p:sp>
        <p:nvSpPr>
          <p:cNvPr id="5" name="Text 3"/>
          <p:cNvSpPr/>
          <p:nvPr/>
        </p:nvSpPr>
        <p:spPr>
          <a:xfrm>
            <a:off x="837724" y="523517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No bootstrapping from estimates</a:t>
            </a:r>
            <a:endParaRPr lang="en-US" sz="1850" dirty="0"/>
          </a:p>
        </p:txBody>
      </p:sp>
      <p:sp>
        <p:nvSpPr>
          <p:cNvPr id="6" name="Text 4"/>
          <p:cNvSpPr/>
          <p:nvPr/>
        </p:nvSpPr>
        <p:spPr>
          <a:xfrm>
            <a:off x="837724" y="570190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Uses actual sample returns from experience</a:t>
            </a:r>
            <a:endParaRPr lang="en-US" sz="1850" dirty="0"/>
          </a:p>
        </p:txBody>
      </p:sp>
      <p:sp>
        <p:nvSpPr>
          <p:cNvPr id="7" name="Text 5"/>
          <p:cNvSpPr/>
          <p:nvPr/>
        </p:nvSpPr>
        <p:spPr>
          <a:xfrm>
            <a:off x="837724" y="616862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Updates only after episode termination</a:t>
            </a:r>
            <a:endParaRPr lang="en-US" sz="1850" dirty="0"/>
          </a:p>
        </p:txBody>
      </p:sp>
      <p:sp>
        <p:nvSpPr>
          <p:cNvPr id="8" name="Text 6"/>
          <p:cNvSpPr/>
          <p:nvPr/>
        </p:nvSpPr>
        <p:spPr>
          <a:xfrm>
            <a:off x="7614761" y="289643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Key Advantages</a:t>
            </a:r>
            <a:endParaRPr lang="en-US" sz="2200" dirty="0"/>
          </a:p>
        </p:txBody>
      </p:sp>
      <p:sp>
        <p:nvSpPr>
          <p:cNvPr id="9" name="Text 7"/>
          <p:cNvSpPr/>
          <p:nvPr/>
        </p:nvSpPr>
        <p:spPr>
          <a:xfrm>
            <a:off x="7614761" y="3487698"/>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Perfect for episodic tasks where complete trajectories are available. Sample averages converge to true values given enough episodes.</a:t>
            </a:r>
            <a:endParaRPr lang="en-US" sz="1850" dirty="0"/>
          </a:p>
        </p:txBody>
      </p:sp>
      <p:sp>
        <p:nvSpPr>
          <p:cNvPr id="10" name="Text 8"/>
          <p:cNvSpPr/>
          <p:nvPr/>
        </p:nvSpPr>
        <p:spPr>
          <a:xfrm>
            <a:off x="7614761" y="4852154"/>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Model-free and conceptually simple</a:t>
            </a:r>
            <a:endParaRPr lang="en-US" sz="1850" dirty="0"/>
          </a:p>
        </p:txBody>
      </p:sp>
      <p:sp>
        <p:nvSpPr>
          <p:cNvPr id="11" name="Text 9"/>
          <p:cNvSpPr/>
          <p:nvPr/>
        </p:nvSpPr>
        <p:spPr>
          <a:xfrm>
            <a:off x="7614761" y="5318879"/>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Works well with function approximation</a:t>
            </a:r>
            <a:endParaRPr lang="en-US" sz="1850" dirty="0"/>
          </a:p>
        </p:txBody>
      </p:sp>
      <p:sp>
        <p:nvSpPr>
          <p:cNvPr id="12" name="Text 10"/>
          <p:cNvSpPr/>
          <p:nvPr/>
        </p:nvSpPr>
        <p:spPr>
          <a:xfrm>
            <a:off x="7614761" y="5785604"/>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No need for environment dynamics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4027" y="616029"/>
            <a:ext cx="13062347" cy="1317546"/>
          </a:xfrm>
          <a:prstGeom prst="rect">
            <a:avLst/>
          </a:prstGeom>
          <a:noFill/>
          <a:ln/>
        </p:spPr>
        <p:txBody>
          <a:bodyPr wrap="square" lIns="0" tIns="0" rIns="0" bIns="0" rtlCol="0" anchor="t"/>
          <a:lstStyle/>
          <a:p>
            <a:pPr algn="l" indent="0" marL="0">
              <a:lnSpc>
                <a:spcPts val="5150"/>
              </a:lnSpc>
              <a:buNone/>
            </a:pPr>
            <a:r>
              <a:rPr lang="en-US" sz="4150" dirty="0">
                <a:solidFill>
                  <a:srgbClr val="FFFFFF"/>
                </a:solidFill>
                <a:latin typeface="Nunito Semi Bold" pitchFamily="34" charset="0"/>
                <a:ea typeface="Nunito Semi Bold" pitchFamily="34" charset="-122"/>
                <a:cs typeface="Nunito Semi Bold" pitchFamily="34" charset="-120"/>
              </a:rPr>
              <a:t>Mastering CartPole: A Practical Application with OpenAI Gym</a:t>
            </a:r>
            <a:endParaRPr lang="en-US" sz="4150" dirty="0"/>
          </a:p>
        </p:txBody>
      </p:sp>
      <p:sp>
        <p:nvSpPr>
          <p:cNvPr id="3" name="Text 1"/>
          <p:cNvSpPr/>
          <p:nvPr/>
        </p:nvSpPr>
        <p:spPr>
          <a:xfrm>
            <a:off x="784027" y="2493526"/>
            <a:ext cx="3834408" cy="395288"/>
          </a:xfrm>
          <a:prstGeom prst="rect">
            <a:avLst/>
          </a:prstGeom>
          <a:noFill/>
          <a:ln/>
        </p:spPr>
        <p:txBody>
          <a:bodyPr wrap="none" lIns="0" tIns="0" rIns="0" bIns="0" rtlCol="0" anchor="t"/>
          <a:lstStyle/>
          <a:p>
            <a:pPr algn="l" indent="0" marL="0">
              <a:lnSpc>
                <a:spcPts val="3100"/>
              </a:lnSpc>
              <a:buNone/>
            </a:pPr>
            <a:r>
              <a:rPr lang="en-US" sz="2450" dirty="0">
                <a:solidFill>
                  <a:srgbClr val="FFFFFF"/>
                </a:solidFill>
                <a:latin typeface="Nunito Semi Bold" pitchFamily="34" charset="0"/>
                <a:ea typeface="Nunito Semi Bold" pitchFamily="34" charset="-122"/>
                <a:cs typeface="Nunito Semi Bold" pitchFamily="34" charset="-120"/>
              </a:rPr>
              <a:t>Real-world RL Playground</a:t>
            </a:r>
            <a:endParaRPr lang="en-US" sz="2450" dirty="0"/>
          </a:p>
        </p:txBody>
      </p:sp>
      <p:sp>
        <p:nvSpPr>
          <p:cNvPr id="4" name="Text 2"/>
          <p:cNvSpPr/>
          <p:nvPr/>
        </p:nvSpPr>
        <p:spPr>
          <a:xfrm>
            <a:off x="784027" y="3112770"/>
            <a:ext cx="5577483" cy="1075492"/>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OpenAI Gym's CartPole environment provides a tangible challenge to implement and observe agent behavior, demonstrating core reinforcement learning principles.</a:t>
            </a:r>
            <a:endParaRPr lang="en-US" sz="1750" dirty="0"/>
          </a:p>
        </p:txBody>
      </p:sp>
      <p:sp>
        <p:nvSpPr>
          <p:cNvPr id="5" name="Text 3"/>
          <p:cNvSpPr/>
          <p:nvPr/>
        </p:nvSpPr>
        <p:spPr>
          <a:xfrm>
            <a:off x="6915626" y="2493526"/>
            <a:ext cx="2635568" cy="329446"/>
          </a:xfrm>
          <a:prstGeom prst="rect">
            <a:avLst/>
          </a:prstGeom>
          <a:noFill/>
          <a:ln/>
        </p:spPr>
        <p:txBody>
          <a:bodyPr wrap="none" lIns="0" tIns="0" rIns="0" bIns="0" rtlCol="0" anchor="t"/>
          <a:lstStyle/>
          <a:p>
            <a:pPr algn="l" indent="0" mar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The Challenge</a:t>
            </a:r>
            <a:endParaRPr lang="en-US" sz="2050" dirty="0"/>
          </a:p>
        </p:txBody>
      </p:sp>
      <p:sp>
        <p:nvSpPr>
          <p:cNvPr id="6" name="Text 4"/>
          <p:cNvSpPr/>
          <p:nvPr/>
        </p:nvSpPr>
        <p:spPr>
          <a:xfrm>
            <a:off x="6915626" y="3046928"/>
            <a:ext cx="6938367" cy="716994"/>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Balance an upright pole on a moving cart. Prevent the pole from exceeding a ±15° tilt or the cart from drifting too far.</a:t>
            </a:r>
            <a:endParaRPr lang="en-US" sz="1750" dirty="0"/>
          </a:p>
        </p:txBody>
      </p:sp>
      <p:sp>
        <p:nvSpPr>
          <p:cNvPr id="7" name="Text 5"/>
          <p:cNvSpPr/>
          <p:nvPr/>
        </p:nvSpPr>
        <p:spPr>
          <a:xfrm>
            <a:off x="6915626" y="3987879"/>
            <a:ext cx="3134201" cy="329446"/>
          </a:xfrm>
          <a:prstGeom prst="rect">
            <a:avLst/>
          </a:prstGeom>
          <a:noFill/>
          <a:ln/>
        </p:spPr>
        <p:txBody>
          <a:bodyPr wrap="none" lIns="0" tIns="0" rIns="0" bIns="0" rtlCol="0" anchor="t"/>
          <a:lstStyle/>
          <a:p>
            <a:pPr algn="l" indent="0" mar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Implementation Approach</a:t>
            </a:r>
            <a:endParaRPr lang="en-US" sz="2050" dirty="0"/>
          </a:p>
        </p:txBody>
      </p:sp>
      <p:sp>
        <p:nvSpPr>
          <p:cNvPr id="8" name="Text 6"/>
          <p:cNvSpPr/>
          <p:nvPr/>
        </p:nvSpPr>
        <p:spPr>
          <a:xfrm>
            <a:off x="6915626" y="4541282"/>
            <a:ext cx="6938367" cy="358497"/>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FFFFFF"/>
                </a:solidFill>
                <a:latin typeface="PT Sans" pitchFamily="34" charset="0"/>
                <a:ea typeface="PT Sans" pitchFamily="34" charset="-122"/>
                <a:cs typeface="PT Sans" pitchFamily="34" charset="-120"/>
              </a:rPr>
              <a:t>Developed Q-Learning and SARSA agents in Python.</a:t>
            </a:r>
            <a:endParaRPr lang="en-US" sz="1750" dirty="0"/>
          </a:p>
        </p:txBody>
      </p:sp>
      <p:sp>
        <p:nvSpPr>
          <p:cNvPr id="9" name="Text 7"/>
          <p:cNvSpPr/>
          <p:nvPr/>
        </p:nvSpPr>
        <p:spPr>
          <a:xfrm>
            <a:off x="6915626" y="4978122"/>
            <a:ext cx="6938367" cy="358497"/>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FFFFFF"/>
                </a:solidFill>
                <a:latin typeface="PT Sans" pitchFamily="34" charset="0"/>
                <a:ea typeface="PT Sans" pitchFamily="34" charset="-122"/>
                <a:cs typeface="PT Sans" pitchFamily="34" charset="-120"/>
              </a:rPr>
              <a:t>Discretized continuous state space for tabular RL methods.</a:t>
            </a:r>
            <a:endParaRPr lang="en-US" sz="1750" dirty="0"/>
          </a:p>
        </p:txBody>
      </p:sp>
      <p:sp>
        <p:nvSpPr>
          <p:cNvPr id="10" name="Text 8"/>
          <p:cNvSpPr/>
          <p:nvPr/>
        </p:nvSpPr>
        <p:spPr>
          <a:xfrm>
            <a:off x="6915626" y="5414963"/>
            <a:ext cx="6938367" cy="358497"/>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FFFFFF"/>
                </a:solidFill>
                <a:latin typeface="PT Sans" pitchFamily="34" charset="0"/>
                <a:ea typeface="PT Sans" pitchFamily="34" charset="-122"/>
                <a:cs typeface="PT Sans" pitchFamily="34" charset="-120"/>
              </a:rPr>
              <a:t>Tuned ε-greedy exploration strategies for optimal balance.</a:t>
            </a:r>
            <a:endParaRPr lang="en-US" sz="1750" dirty="0"/>
          </a:p>
        </p:txBody>
      </p:sp>
      <p:sp>
        <p:nvSpPr>
          <p:cNvPr id="11" name="Text 9"/>
          <p:cNvSpPr/>
          <p:nvPr/>
        </p:nvSpPr>
        <p:spPr>
          <a:xfrm>
            <a:off x="6915626" y="5851803"/>
            <a:ext cx="6938367" cy="71699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FFFFFF"/>
                </a:solidFill>
                <a:latin typeface="PT Sans" pitchFamily="34" charset="0"/>
                <a:ea typeface="PT Sans" pitchFamily="34" charset="-122"/>
                <a:cs typeface="PT Sans" pitchFamily="34" charset="-120"/>
              </a:rPr>
              <a:t>Analyzed learning curves, observing steady performance improvement.</a:t>
            </a:r>
            <a:endParaRPr lang="en-US" sz="1750" dirty="0"/>
          </a:p>
        </p:txBody>
      </p:sp>
      <p:sp>
        <p:nvSpPr>
          <p:cNvPr id="12" name="Text 10"/>
          <p:cNvSpPr/>
          <p:nvPr/>
        </p:nvSpPr>
        <p:spPr>
          <a:xfrm>
            <a:off x="784027" y="6899077"/>
            <a:ext cx="13062347" cy="716994"/>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highlight>
                  <a:srgbClr val="F2B42D"/>
                </a:highlight>
                <a:latin typeface="PT Sans" pitchFamily="34" charset="0"/>
                <a:ea typeface="PT Sans" pitchFamily="34" charset="-122"/>
                <a:cs typeface="PT Sans" pitchFamily="34" charset="-120"/>
              </a:rPr>
              <a:t>Key Insight:</a:t>
            </a:r>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 Agents transformed from chaotic actions to consistent balance (&gt;200 timesteps), illustrating effective control policy convergence.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274088"/>
            <a:ext cx="11696938"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Practical Step 2: Deep RL with Atari Breakout</a:t>
            </a:r>
            <a:endParaRPr lang="en-US" sz="4400" dirty="0"/>
          </a:p>
        </p:txBody>
      </p:sp>
      <p:sp>
        <p:nvSpPr>
          <p:cNvPr id="3" name="Text 1"/>
          <p:cNvSpPr/>
          <p:nvPr/>
        </p:nvSpPr>
        <p:spPr>
          <a:xfrm>
            <a:off x="837724" y="2337078"/>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Nunito Light" pitchFamily="34" charset="0"/>
                <a:ea typeface="Nunito Light" pitchFamily="34" charset="-122"/>
                <a:cs typeface="Nunito Light" pitchFamily="34" charset="-120"/>
              </a:rPr>
              <a:t>01</a:t>
            </a:r>
            <a:endParaRPr lang="en-US" sz="1850" dirty="0"/>
          </a:p>
        </p:txBody>
      </p:sp>
      <p:sp>
        <p:nvSpPr>
          <p:cNvPr id="4" name="Shape 2"/>
          <p:cNvSpPr/>
          <p:nvPr/>
        </p:nvSpPr>
        <p:spPr>
          <a:xfrm>
            <a:off x="837724" y="2713434"/>
            <a:ext cx="6357818" cy="30480"/>
          </a:xfrm>
          <a:prstGeom prst="rect">
            <a:avLst/>
          </a:prstGeom>
          <a:solidFill>
            <a:srgbClr val="F2B42D"/>
          </a:solidFill>
          <a:ln/>
        </p:spPr>
      </p:sp>
      <p:sp>
        <p:nvSpPr>
          <p:cNvPr id="5" name="Text 3"/>
          <p:cNvSpPr/>
          <p:nvPr/>
        </p:nvSpPr>
        <p:spPr>
          <a:xfrm>
            <a:off x="837724" y="2894052"/>
            <a:ext cx="3238619"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Deep Q-Networks (DQN)</a:t>
            </a:r>
            <a:endParaRPr lang="en-US" sz="2200" dirty="0"/>
          </a:p>
        </p:txBody>
      </p:sp>
      <p:sp>
        <p:nvSpPr>
          <p:cNvPr id="6" name="Text 4"/>
          <p:cNvSpPr/>
          <p:nvPr/>
        </p:nvSpPr>
        <p:spPr>
          <a:xfrm>
            <a:off x="837724" y="3389590"/>
            <a:ext cx="6357818"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Transitioned from tabular methods to function approximation using neural networks that process raw pixel inputs directly</a:t>
            </a:r>
            <a:endParaRPr lang="en-US" sz="1850" dirty="0"/>
          </a:p>
        </p:txBody>
      </p:sp>
      <p:sp>
        <p:nvSpPr>
          <p:cNvPr id="7" name="Text 5"/>
          <p:cNvSpPr/>
          <p:nvPr/>
        </p:nvSpPr>
        <p:spPr>
          <a:xfrm>
            <a:off x="7434858" y="2337078"/>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Nunito Light" pitchFamily="34" charset="0"/>
                <a:ea typeface="Nunito Light" pitchFamily="34" charset="-122"/>
                <a:cs typeface="Nunito Light" pitchFamily="34" charset="-120"/>
              </a:rPr>
              <a:t>02</a:t>
            </a:r>
            <a:endParaRPr lang="en-US" sz="1850" dirty="0"/>
          </a:p>
        </p:txBody>
      </p:sp>
      <p:sp>
        <p:nvSpPr>
          <p:cNvPr id="8" name="Shape 6"/>
          <p:cNvSpPr/>
          <p:nvPr/>
        </p:nvSpPr>
        <p:spPr>
          <a:xfrm>
            <a:off x="7434858" y="2713434"/>
            <a:ext cx="6357818" cy="30480"/>
          </a:xfrm>
          <a:prstGeom prst="rect">
            <a:avLst/>
          </a:prstGeom>
          <a:solidFill>
            <a:srgbClr val="D7425E"/>
          </a:solidFill>
          <a:ln/>
        </p:spPr>
      </p:sp>
      <p:sp>
        <p:nvSpPr>
          <p:cNvPr id="9" name="Text 7"/>
          <p:cNvSpPr/>
          <p:nvPr/>
        </p:nvSpPr>
        <p:spPr>
          <a:xfrm>
            <a:off x="7434858" y="289405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CNN Architecture</a:t>
            </a:r>
            <a:endParaRPr lang="en-US" sz="2200" dirty="0"/>
          </a:p>
        </p:txBody>
      </p:sp>
      <p:sp>
        <p:nvSpPr>
          <p:cNvPr id="10" name="Text 8"/>
          <p:cNvSpPr/>
          <p:nvPr/>
        </p:nvSpPr>
        <p:spPr>
          <a:xfrm>
            <a:off x="7434858" y="3389590"/>
            <a:ext cx="6357818"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Leveraged convolutional neural networks with multiple layers to extract spatial features from 84×84 grayscale game frames</a:t>
            </a:r>
            <a:endParaRPr lang="en-US" sz="1850" dirty="0"/>
          </a:p>
        </p:txBody>
      </p:sp>
      <p:sp>
        <p:nvSpPr>
          <p:cNvPr id="11" name="Text 9"/>
          <p:cNvSpPr/>
          <p:nvPr/>
        </p:nvSpPr>
        <p:spPr>
          <a:xfrm>
            <a:off x="837724" y="4574381"/>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Nunito Light" pitchFamily="34" charset="0"/>
                <a:ea typeface="Nunito Light" pitchFamily="34" charset="-122"/>
                <a:cs typeface="Nunito Light" pitchFamily="34" charset="-120"/>
              </a:rPr>
              <a:t>03</a:t>
            </a:r>
            <a:endParaRPr lang="en-US" sz="1850" dirty="0"/>
          </a:p>
        </p:txBody>
      </p:sp>
      <p:sp>
        <p:nvSpPr>
          <p:cNvPr id="12" name="Shape 10"/>
          <p:cNvSpPr/>
          <p:nvPr/>
        </p:nvSpPr>
        <p:spPr>
          <a:xfrm>
            <a:off x="837724" y="4950738"/>
            <a:ext cx="6357818" cy="30480"/>
          </a:xfrm>
          <a:prstGeom prst="rect">
            <a:avLst/>
          </a:prstGeom>
          <a:solidFill>
            <a:srgbClr val="DD785E"/>
          </a:solidFill>
          <a:ln/>
        </p:spPr>
      </p:sp>
      <p:sp>
        <p:nvSpPr>
          <p:cNvPr id="13" name="Text 11"/>
          <p:cNvSpPr/>
          <p:nvPr/>
        </p:nvSpPr>
        <p:spPr>
          <a:xfrm>
            <a:off x="837724" y="51313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Experience Replay</a:t>
            </a:r>
            <a:endParaRPr lang="en-US" sz="2200" dirty="0"/>
          </a:p>
        </p:txBody>
      </p:sp>
      <p:sp>
        <p:nvSpPr>
          <p:cNvPr id="14" name="Text 12"/>
          <p:cNvSpPr/>
          <p:nvPr/>
        </p:nvSpPr>
        <p:spPr>
          <a:xfrm>
            <a:off x="837724" y="5626894"/>
            <a:ext cx="6357818"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Implemented replay buffer to store and sample past experiences, breaking correlation between consecutive samples</a:t>
            </a:r>
            <a:endParaRPr lang="en-US" sz="1850" dirty="0"/>
          </a:p>
        </p:txBody>
      </p:sp>
      <p:sp>
        <p:nvSpPr>
          <p:cNvPr id="15" name="Text 13"/>
          <p:cNvSpPr/>
          <p:nvPr/>
        </p:nvSpPr>
        <p:spPr>
          <a:xfrm>
            <a:off x="7434858" y="4574381"/>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Nunito Light" pitchFamily="34" charset="0"/>
                <a:ea typeface="Nunito Light" pitchFamily="34" charset="-122"/>
                <a:cs typeface="Nunito Light" pitchFamily="34" charset="-120"/>
              </a:rPr>
              <a:t>04</a:t>
            </a:r>
            <a:endParaRPr lang="en-US" sz="1850" dirty="0"/>
          </a:p>
        </p:txBody>
      </p:sp>
      <p:sp>
        <p:nvSpPr>
          <p:cNvPr id="16" name="Shape 14"/>
          <p:cNvSpPr/>
          <p:nvPr/>
        </p:nvSpPr>
        <p:spPr>
          <a:xfrm>
            <a:off x="7434858" y="4950738"/>
            <a:ext cx="6357818" cy="30480"/>
          </a:xfrm>
          <a:prstGeom prst="rect">
            <a:avLst/>
          </a:prstGeom>
          <a:solidFill>
            <a:srgbClr val="48A8E2"/>
          </a:solidFill>
          <a:ln/>
        </p:spPr>
      </p:sp>
      <p:sp>
        <p:nvSpPr>
          <p:cNvPr id="17" name="Text 15"/>
          <p:cNvSpPr/>
          <p:nvPr/>
        </p:nvSpPr>
        <p:spPr>
          <a:xfrm>
            <a:off x="7434858" y="51313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Current Performance</a:t>
            </a:r>
            <a:endParaRPr lang="en-US" sz="2200" dirty="0"/>
          </a:p>
        </p:txBody>
      </p:sp>
      <p:sp>
        <p:nvSpPr>
          <p:cNvPr id="18" name="Text 16"/>
          <p:cNvSpPr/>
          <p:nvPr/>
        </p:nvSpPr>
        <p:spPr>
          <a:xfrm>
            <a:off x="7434858" y="5626894"/>
            <a:ext cx="6357818"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Agent performance now surpasses random play, with ongoing tuning for training stability and higher scores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836533"/>
            <a:ext cx="7943493"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Challenges and Insights So Far</a:t>
            </a:r>
            <a:endParaRPr lang="en-US" sz="4400" dirty="0"/>
          </a:p>
        </p:txBody>
      </p:sp>
      <p:sp>
        <p:nvSpPr>
          <p:cNvPr id="3" name="Shape 1"/>
          <p:cNvSpPr/>
          <p:nvPr/>
        </p:nvSpPr>
        <p:spPr>
          <a:xfrm>
            <a:off x="837724" y="2019300"/>
            <a:ext cx="6357818" cy="2567226"/>
          </a:xfrm>
          <a:prstGeom prst="roundRect">
            <a:avLst>
              <a:gd name="adj" fmla="val 5699"/>
            </a:avLst>
          </a:prstGeom>
          <a:solidFill>
            <a:srgbClr val="00002E">
              <a:alpha val="75000"/>
            </a:srgbClr>
          </a:solidFill>
          <a:ln w="30480">
            <a:solidFill>
              <a:srgbClr val="D7425E"/>
            </a:solidFill>
            <a:prstDash val="solid"/>
          </a:ln>
        </p:spPr>
      </p:sp>
      <p:sp>
        <p:nvSpPr>
          <p:cNvPr id="4" name="Shape 2"/>
          <p:cNvSpPr/>
          <p:nvPr/>
        </p:nvSpPr>
        <p:spPr>
          <a:xfrm>
            <a:off x="807244" y="2019300"/>
            <a:ext cx="121920" cy="2567226"/>
          </a:xfrm>
          <a:prstGeom prst="roundRect">
            <a:avLst>
              <a:gd name="adj" fmla="val 294514"/>
            </a:avLst>
          </a:prstGeom>
          <a:solidFill>
            <a:srgbClr val="D7425E"/>
          </a:solidFill>
          <a:ln/>
        </p:spPr>
      </p:sp>
      <p:sp>
        <p:nvSpPr>
          <p:cNvPr id="5" name="Text 3"/>
          <p:cNvSpPr/>
          <p:nvPr/>
        </p:nvSpPr>
        <p:spPr>
          <a:xfrm>
            <a:off x="1198959" y="2289096"/>
            <a:ext cx="344745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Exploration vs Exploitation</a:t>
            </a:r>
            <a:endParaRPr lang="en-US" sz="2200" dirty="0"/>
          </a:p>
        </p:txBody>
      </p:sp>
      <p:sp>
        <p:nvSpPr>
          <p:cNvPr id="6" name="Text 4"/>
          <p:cNvSpPr/>
          <p:nvPr/>
        </p:nvSpPr>
        <p:spPr>
          <a:xfrm>
            <a:off x="1198959" y="2784634"/>
            <a:ext cx="5726787"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Finding the right balance remains critical—too much exploration wastes learning time, while too little exploitation prevents discovering better strategies. ε-decay schedules require careful tuning.</a:t>
            </a:r>
            <a:endParaRPr lang="en-US" sz="1850" dirty="0"/>
          </a:p>
        </p:txBody>
      </p:sp>
      <p:sp>
        <p:nvSpPr>
          <p:cNvPr id="7" name="Shape 5"/>
          <p:cNvSpPr/>
          <p:nvPr/>
        </p:nvSpPr>
        <p:spPr>
          <a:xfrm>
            <a:off x="7434858" y="2019300"/>
            <a:ext cx="6357818" cy="2567226"/>
          </a:xfrm>
          <a:prstGeom prst="roundRect">
            <a:avLst>
              <a:gd name="adj" fmla="val 5699"/>
            </a:avLst>
          </a:prstGeom>
          <a:solidFill>
            <a:srgbClr val="00002E">
              <a:alpha val="75000"/>
            </a:srgbClr>
          </a:solidFill>
          <a:ln w="30480">
            <a:solidFill>
              <a:srgbClr val="DD785E"/>
            </a:solidFill>
            <a:prstDash val="solid"/>
          </a:ln>
        </p:spPr>
      </p:sp>
      <p:sp>
        <p:nvSpPr>
          <p:cNvPr id="8" name="Shape 6"/>
          <p:cNvSpPr/>
          <p:nvPr/>
        </p:nvSpPr>
        <p:spPr>
          <a:xfrm>
            <a:off x="7404378" y="2019300"/>
            <a:ext cx="121920" cy="2567226"/>
          </a:xfrm>
          <a:prstGeom prst="roundRect">
            <a:avLst>
              <a:gd name="adj" fmla="val 294514"/>
            </a:avLst>
          </a:prstGeom>
          <a:solidFill>
            <a:srgbClr val="DD785E"/>
          </a:solidFill>
          <a:ln/>
        </p:spPr>
      </p:sp>
      <p:sp>
        <p:nvSpPr>
          <p:cNvPr id="9" name="Text 7"/>
          <p:cNvSpPr/>
          <p:nvPr/>
        </p:nvSpPr>
        <p:spPr>
          <a:xfrm>
            <a:off x="7796093" y="228909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Sample Efficiency</a:t>
            </a:r>
            <a:endParaRPr lang="en-US" sz="2200" dirty="0"/>
          </a:p>
        </p:txBody>
      </p:sp>
      <p:sp>
        <p:nvSpPr>
          <p:cNvPr id="10" name="Text 8"/>
          <p:cNvSpPr/>
          <p:nvPr/>
        </p:nvSpPr>
        <p:spPr>
          <a:xfrm>
            <a:off x="7796093" y="2784634"/>
            <a:ext cx="5726787"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Deep RL algorithms require massive amounts of environment interactions. CartPole converged quickly, but Atari games need millions of frames, making compute resources a limiting factor.</a:t>
            </a:r>
            <a:endParaRPr lang="en-US" sz="1850" dirty="0"/>
          </a:p>
        </p:txBody>
      </p:sp>
      <p:sp>
        <p:nvSpPr>
          <p:cNvPr id="11" name="Shape 9"/>
          <p:cNvSpPr/>
          <p:nvPr/>
        </p:nvSpPr>
        <p:spPr>
          <a:xfrm>
            <a:off x="837724" y="4825841"/>
            <a:ext cx="6357818" cy="2567226"/>
          </a:xfrm>
          <a:prstGeom prst="roundRect">
            <a:avLst>
              <a:gd name="adj" fmla="val 5699"/>
            </a:avLst>
          </a:prstGeom>
          <a:solidFill>
            <a:srgbClr val="00002E">
              <a:alpha val="75000"/>
            </a:srgbClr>
          </a:solidFill>
          <a:ln w="30480">
            <a:solidFill>
              <a:srgbClr val="48A8E2"/>
            </a:solidFill>
            <a:prstDash val="solid"/>
          </a:ln>
        </p:spPr>
      </p:sp>
      <p:sp>
        <p:nvSpPr>
          <p:cNvPr id="12" name="Shape 10"/>
          <p:cNvSpPr/>
          <p:nvPr/>
        </p:nvSpPr>
        <p:spPr>
          <a:xfrm>
            <a:off x="807244" y="4825841"/>
            <a:ext cx="121920" cy="2567226"/>
          </a:xfrm>
          <a:prstGeom prst="roundRect">
            <a:avLst>
              <a:gd name="adj" fmla="val 294514"/>
            </a:avLst>
          </a:prstGeom>
          <a:solidFill>
            <a:srgbClr val="48A8E2"/>
          </a:solidFill>
          <a:ln/>
        </p:spPr>
      </p:sp>
      <p:sp>
        <p:nvSpPr>
          <p:cNvPr id="13" name="Text 11"/>
          <p:cNvSpPr/>
          <p:nvPr/>
        </p:nvSpPr>
        <p:spPr>
          <a:xfrm>
            <a:off x="1198959" y="509563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Training Stability</a:t>
            </a:r>
            <a:endParaRPr lang="en-US" sz="2200" dirty="0"/>
          </a:p>
        </p:txBody>
      </p:sp>
      <p:sp>
        <p:nvSpPr>
          <p:cNvPr id="14" name="Text 12"/>
          <p:cNvSpPr/>
          <p:nvPr/>
        </p:nvSpPr>
        <p:spPr>
          <a:xfrm>
            <a:off x="1198959" y="5591175"/>
            <a:ext cx="5726787"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Neural network training can be unstable with non-stationary targets and correlated data. Experience replay and target networks help, but hyperparameter sensitivity remains high.</a:t>
            </a:r>
            <a:endParaRPr lang="en-US" sz="1850" dirty="0"/>
          </a:p>
        </p:txBody>
      </p:sp>
      <p:sp>
        <p:nvSpPr>
          <p:cNvPr id="15" name="Shape 13"/>
          <p:cNvSpPr/>
          <p:nvPr/>
        </p:nvSpPr>
        <p:spPr>
          <a:xfrm>
            <a:off x="7434858" y="4825841"/>
            <a:ext cx="6357818" cy="2567226"/>
          </a:xfrm>
          <a:prstGeom prst="roundRect">
            <a:avLst>
              <a:gd name="adj" fmla="val 5699"/>
            </a:avLst>
          </a:prstGeom>
          <a:solidFill>
            <a:srgbClr val="00002E">
              <a:alpha val="75000"/>
            </a:srgbClr>
          </a:solidFill>
          <a:ln w="30480">
            <a:solidFill>
              <a:srgbClr val="59ABA9"/>
            </a:solidFill>
            <a:prstDash val="solid"/>
          </a:ln>
        </p:spPr>
      </p:sp>
      <p:sp>
        <p:nvSpPr>
          <p:cNvPr id="16" name="Shape 14"/>
          <p:cNvSpPr/>
          <p:nvPr/>
        </p:nvSpPr>
        <p:spPr>
          <a:xfrm>
            <a:off x="7404378" y="4825841"/>
            <a:ext cx="121920" cy="2567226"/>
          </a:xfrm>
          <a:prstGeom prst="roundRect">
            <a:avLst>
              <a:gd name="adj" fmla="val 294514"/>
            </a:avLst>
          </a:prstGeom>
          <a:solidFill>
            <a:srgbClr val="59ABA9"/>
          </a:solidFill>
          <a:ln/>
        </p:spPr>
      </p:sp>
      <p:sp>
        <p:nvSpPr>
          <p:cNvPr id="17" name="Text 15"/>
          <p:cNvSpPr/>
          <p:nvPr/>
        </p:nvSpPr>
        <p:spPr>
          <a:xfrm>
            <a:off x="7796093" y="509563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Reward Engineering</a:t>
            </a:r>
            <a:endParaRPr lang="en-US" sz="2200" dirty="0"/>
          </a:p>
        </p:txBody>
      </p:sp>
      <p:sp>
        <p:nvSpPr>
          <p:cNvPr id="18" name="Text 16"/>
          <p:cNvSpPr/>
          <p:nvPr/>
        </p:nvSpPr>
        <p:spPr>
          <a:xfrm>
            <a:off x="7796093" y="5591175"/>
            <a:ext cx="5726787"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Understanding environment dynamics and shaping rewards appropriately is crucial. Sparse rewards make learning difficult, while poorly shaped rewards can lead to unintended behaviors.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9503" y="621030"/>
            <a:ext cx="10589062" cy="663416"/>
          </a:xfrm>
          <a:prstGeom prst="rect">
            <a:avLst/>
          </a:prstGeom>
          <a:noFill/>
          <a:ln/>
        </p:spPr>
        <p:txBody>
          <a:bodyPr wrap="none" lIns="0" tIns="0" rIns="0" bIns="0" rtlCol="0" anchor="t"/>
          <a:lstStyle/>
          <a:p>
            <a:pPr algn="l" indent="0" marL="0">
              <a:lnSpc>
                <a:spcPts val="5200"/>
              </a:lnSpc>
              <a:buNone/>
            </a:pPr>
            <a:r>
              <a:rPr lang="en-US" sz="4150" dirty="0">
                <a:solidFill>
                  <a:srgbClr val="FFFFFF"/>
                </a:solidFill>
                <a:latin typeface="Nunito Semi Bold" pitchFamily="34" charset="0"/>
                <a:ea typeface="Nunito Semi Bold" pitchFamily="34" charset="-122"/>
                <a:cs typeface="Nunito Semi Bold" pitchFamily="34" charset="-120"/>
              </a:rPr>
              <a:t>Next Steps: Building Deeper Understanding</a:t>
            </a:r>
            <a:endParaRPr lang="en-US" sz="4150" dirty="0"/>
          </a:p>
        </p:txBody>
      </p:sp>
      <p:sp>
        <p:nvSpPr>
          <p:cNvPr id="3" name="Text 1"/>
          <p:cNvSpPr/>
          <p:nvPr/>
        </p:nvSpPr>
        <p:spPr>
          <a:xfrm>
            <a:off x="789503" y="1622822"/>
            <a:ext cx="13051393" cy="360998"/>
          </a:xfrm>
          <a:prstGeom prst="rect">
            <a:avLst/>
          </a:prstGeom>
          <a:noFill/>
          <a:ln/>
        </p:spPr>
        <p:txBody>
          <a:bodyPr wrap="non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The journey continues with more advanced algorithms and broader applications</a:t>
            </a:r>
            <a:endParaRPr lang="en-US" sz="1750" dirty="0"/>
          </a:p>
        </p:txBody>
      </p:sp>
      <p:sp>
        <p:nvSpPr>
          <p:cNvPr id="4" name="Shape 2"/>
          <p:cNvSpPr/>
          <p:nvPr/>
        </p:nvSpPr>
        <p:spPr>
          <a:xfrm>
            <a:off x="1015127" y="2575917"/>
            <a:ext cx="225504" cy="1301472"/>
          </a:xfrm>
          <a:prstGeom prst="roundRect">
            <a:avLst>
              <a:gd name="adj" fmla="val 150060"/>
            </a:avLst>
          </a:prstGeom>
          <a:solidFill>
            <a:srgbClr val="00002E"/>
          </a:solidFill>
          <a:ln w="22860">
            <a:solidFill>
              <a:srgbClr val="F2B42D"/>
            </a:solidFill>
            <a:prstDash val="solid"/>
          </a:ln>
        </p:spPr>
      </p:sp>
      <p:sp>
        <p:nvSpPr>
          <p:cNvPr id="5" name="Shape 3"/>
          <p:cNvSpPr/>
          <p:nvPr/>
        </p:nvSpPr>
        <p:spPr>
          <a:xfrm>
            <a:off x="789503" y="2427803"/>
            <a:ext cx="676751" cy="676751"/>
          </a:xfrm>
          <a:prstGeom prst="roundRect">
            <a:avLst>
              <a:gd name="adj" fmla="val 67558"/>
            </a:avLst>
          </a:prstGeom>
          <a:solidFill>
            <a:srgbClr val="00002E"/>
          </a:solidFill>
          <a:ln w="22860">
            <a:solidFill>
              <a:srgbClr val="F2B42D"/>
            </a:solidFill>
            <a:prstDash val="solid"/>
          </a:ln>
        </p:spPr>
      </p:sp>
      <p:pic>
        <p:nvPicPr>
          <p:cNvPr id="6" name="Image 0" descr="preencoded.png">    </p:cNvPr>
          <p:cNvPicPr>
            <a:picLocks noChangeAspect="1"/>
          </p:cNvPicPr>
          <p:nvPr/>
        </p:nvPicPr>
        <p:blipFill>
          <a:blip r:embed="rId1"/>
          <a:stretch>
            <a:fillRect/>
          </a:stretch>
        </p:blipFill>
        <p:spPr>
          <a:xfrm>
            <a:off x="958691" y="2554724"/>
            <a:ext cx="338376" cy="422910"/>
          </a:xfrm>
          <a:prstGeom prst="rect">
            <a:avLst/>
          </a:prstGeom>
        </p:spPr>
      </p:pic>
      <p:sp>
        <p:nvSpPr>
          <p:cNvPr id="7" name="Text 4"/>
          <p:cNvSpPr/>
          <p:nvPr/>
        </p:nvSpPr>
        <p:spPr>
          <a:xfrm>
            <a:off x="1691759" y="2463046"/>
            <a:ext cx="2941439" cy="331708"/>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Advanced DQN Variants</a:t>
            </a:r>
            <a:endParaRPr lang="en-US" sz="2050" dirty="0"/>
          </a:p>
        </p:txBody>
      </p:sp>
      <p:sp>
        <p:nvSpPr>
          <p:cNvPr id="8" name="Text 5"/>
          <p:cNvSpPr/>
          <p:nvPr/>
        </p:nvSpPr>
        <p:spPr>
          <a:xfrm>
            <a:off x="1691759" y="2930009"/>
            <a:ext cx="12149137" cy="721995"/>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Experimenting with Double DQN to reduce overestimation bias, Dueling Networks to separate value and advantage functions, and exploring Policy Gradient methods like A3C and PPO</a:t>
            </a:r>
            <a:endParaRPr lang="en-US" sz="1750" dirty="0"/>
          </a:p>
        </p:txBody>
      </p:sp>
      <p:sp>
        <p:nvSpPr>
          <p:cNvPr id="9" name="Shape 6"/>
          <p:cNvSpPr/>
          <p:nvPr/>
        </p:nvSpPr>
        <p:spPr>
          <a:xfrm>
            <a:off x="1353503" y="4441388"/>
            <a:ext cx="225504" cy="1301472"/>
          </a:xfrm>
          <a:prstGeom prst="roundRect">
            <a:avLst>
              <a:gd name="adj" fmla="val 150060"/>
            </a:avLst>
          </a:prstGeom>
          <a:solidFill>
            <a:srgbClr val="00002E"/>
          </a:solidFill>
          <a:ln w="22860">
            <a:solidFill>
              <a:srgbClr val="D7425E"/>
            </a:solidFill>
            <a:prstDash val="solid"/>
          </a:ln>
        </p:spPr>
      </p:sp>
      <p:sp>
        <p:nvSpPr>
          <p:cNvPr id="10" name="Shape 7"/>
          <p:cNvSpPr/>
          <p:nvPr/>
        </p:nvSpPr>
        <p:spPr>
          <a:xfrm>
            <a:off x="1127879" y="4293275"/>
            <a:ext cx="676751" cy="676751"/>
          </a:xfrm>
          <a:prstGeom prst="roundRect">
            <a:avLst>
              <a:gd name="adj" fmla="val 67558"/>
            </a:avLst>
          </a:prstGeom>
          <a:solidFill>
            <a:srgbClr val="00002E"/>
          </a:solidFill>
          <a:ln w="22860">
            <a:solidFill>
              <a:srgbClr val="D7425E"/>
            </a:solidFill>
            <a:prstDash val="solid"/>
          </a:ln>
        </p:spPr>
      </p:sp>
      <p:pic>
        <p:nvPicPr>
          <p:cNvPr id="11" name="Image 1" descr="preencoded.png">    </p:cNvPr>
          <p:cNvPicPr>
            <a:picLocks noChangeAspect="1"/>
          </p:cNvPicPr>
          <p:nvPr/>
        </p:nvPicPr>
        <p:blipFill>
          <a:blip r:embed="rId2"/>
          <a:stretch>
            <a:fillRect/>
          </a:stretch>
        </p:blipFill>
        <p:spPr>
          <a:xfrm>
            <a:off x="1297067" y="4420195"/>
            <a:ext cx="338376" cy="422910"/>
          </a:xfrm>
          <a:prstGeom prst="rect">
            <a:avLst/>
          </a:prstGeom>
        </p:spPr>
      </p:pic>
      <p:sp>
        <p:nvSpPr>
          <p:cNvPr id="12" name="Text 8"/>
          <p:cNvSpPr/>
          <p:nvPr/>
        </p:nvSpPr>
        <p:spPr>
          <a:xfrm>
            <a:off x="2030135" y="4328517"/>
            <a:ext cx="3892034" cy="331708"/>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Multi-Task &amp; Continual Learning</a:t>
            </a:r>
            <a:endParaRPr lang="en-US" sz="2050" dirty="0"/>
          </a:p>
        </p:txBody>
      </p:sp>
      <p:sp>
        <p:nvSpPr>
          <p:cNvPr id="13" name="Text 9"/>
          <p:cNvSpPr/>
          <p:nvPr/>
        </p:nvSpPr>
        <p:spPr>
          <a:xfrm>
            <a:off x="2030135" y="4795480"/>
            <a:ext cx="11810762" cy="721995"/>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Exploring how agents can generalize learning across multiple Atari games and retain knowledge over time without catastrophic forgetting</a:t>
            </a:r>
            <a:endParaRPr lang="en-US" sz="1750" dirty="0"/>
          </a:p>
        </p:txBody>
      </p:sp>
      <p:sp>
        <p:nvSpPr>
          <p:cNvPr id="14" name="Shape 10"/>
          <p:cNvSpPr/>
          <p:nvPr/>
        </p:nvSpPr>
        <p:spPr>
          <a:xfrm>
            <a:off x="1691878" y="6306860"/>
            <a:ext cx="225504" cy="1301472"/>
          </a:xfrm>
          <a:prstGeom prst="roundRect">
            <a:avLst>
              <a:gd name="adj" fmla="val 150060"/>
            </a:avLst>
          </a:prstGeom>
          <a:solidFill>
            <a:srgbClr val="00002E"/>
          </a:solidFill>
          <a:ln w="22860">
            <a:solidFill>
              <a:srgbClr val="DD785E"/>
            </a:solidFill>
            <a:prstDash val="solid"/>
          </a:ln>
        </p:spPr>
      </p:sp>
      <p:sp>
        <p:nvSpPr>
          <p:cNvPr id="15" name="Shape 11"/>
          <p:cNvSpPr/>
          <p:nvPr/>
        </p:nvSpPr>
        <p:spPr>
          <a:xfrm>
            <a:off x="1466255" y="6158746"/>
            <a:ext cx="676751" cy="676751"/>
          </a:xfrm>
          <a:prstGeom prst="roundRect">
            <a:avLst>
              <a:gd name="adj" fmla="val 67558"/>
            </a:avLst>
          </a:prstGeom>
          <a:solidFill>
            <a:srgbClr val="00002E"/>
          </a:solidFill>
          <a:ln w="22860">
            <a:solidFill>
              <a:srgbClr val="DD785E"/>
            </a:solidFill>
            <a:prstDash val="solid"/>
          </a:ln>
        </p:spPr>
      </p:sp>
      <p:pic>
        <p:nvPicPr>
          <p:cNvPr id="16" name="Image 2" descr="preencoded.png">    </p:cNvPr>
          <p:cNvPicPr>
            <a:picLocks noChangeAspect="1"/>
          </p:cNvPicPr>
          <p:nvPr/>
        </p:nvPicPr>
        <p:blipFill>
          <a:blip r:embed="rId3"/>
          <a:stretch>
            <a:fillRect/>
          </a:stretch>
        </p:blipFill>
        <p:spPr>
          <a:xfrm>
            <a:off x="1635442" y="6285667"/>
            <a:ext cx="338376" cy="422910"/>
          </a:xfrm>
          <a:prstGeom prst="rect">
            <a:avLst/>
          </a:prstGeom>
        </p:spPr>
      </p:pic>
      <p:sp>
        <p:nvSpPr>
          <p:cNvPr id="17" name="Text 12"/>
          <p:cNvSpPr/>
          <p:nvPr/>
        </p:nvSpPr>
        <p:spPr>
          <a:xfrm>
            <a:off x="2368510" y="6193988"/>
            <a:ext cx="3139083" cy="331708"/>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Model-Based Approaches</a:t>
            </a:r>
            <a:endParaRPr lang="en-US" sz="2050" dirty="0"/>
          </a:p>
        </p:txBody>
      </p:sp>
      <p:sp>
        <p:nvSpPr>
          <p:cNvPr id="18" name="Text 13"/>
          <p:cNvSpPr/>
          <p:nvPr/>
        </p:nvSpPr>
        <p:spPr>
          <a:xfrm>
            <a:off x="2368510" y="6660952"/>
            <a:ext cx="11472386" cy="721995"/>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Integrating world models and planning algorithms to improve sample efficiency by learning environment dynamics and planning ahead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2025-10-16T02:34:54Z</dcterms:created>
  <dcterms:modified xsi:type="dcterms:W3CDTF">2025-10-16T02:34:54Z</dcterms:modified>
</cp:coreProperties>
</file>